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8" r:id="rId11"/>
    <p:sldId id="269" r:id="rId12"/>
    <p:sldId id="281" r:id="rId13"/>
    <p:sldId id="282" r:id="rId14"/>
    <p:sldId id="283" r:id="rId15"/>
    <p:sldId id="278" r:id="rId16"/>
    <p:sldId id="279" r:id="rId17"/>
    <p:sldId id="280" r:id="rId18"/>
    <p:sldId id="274" r:id="rId19"/>
    <p:sldId id="276" r:id="rId20"/>
    <p:sldId id="277" r:id="rId21"/>
    <p:sldId id="265" r:id="rId22"/>
    <p:sldId id="266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1EFA4-FDC5-BE41-946E-3C7CDB0EB1D9}" type="datetimeFigureOut">
              <a:rPr lang="en-US" smtClean="0"/>
              <a:t>7/12/13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A136-59F1-2146-A6D0-A8767B82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problem when testing streaming media sever.</a:t>
            </a:r>
            <a:r>
              <a:rPr lang="en-US" baseline="0" dirty="0" smtClean="0"/>
              <a:t> Under heavy load, there was “bad” behavior every 8000 seconds. This was because of log file rotation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A136-59F1-2146-A6D0-A8767B8200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A136-59F1-2146-A6D0-A8767B8200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2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3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6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5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4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9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C113-4244-E94D-B04D-67375D7CAC94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3076-C894-7F48-93CF-DF3AE43D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lix.incubator.apach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Data </a:t>
            </a:r>
            <a:r>
              <a:rPr lang="en-US" dirty="0" err="1" smtClean="0"/>
              <a:t>Veritas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Driven Testing for </a:t>
            </a:r>
            <a:br>
              <a:rPr lang="en-US" dirty="0" smtClean="0"/>
            </a:br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515" y="3886200"/>
            <a:ext cx="7479865" cy="1752600"/>
          </a:xfrm>
        </p:spPr>
        <p:txBody>
          <a:bodyPr/>
          <a:lstStyle/>
          <a:p>
            <a:r>
              <a:rPr lang="en-US" dirty="0" smtClean="0"/>
              <a:t>Authors: Data Infrastructure Team, LinkedIn</a:t>
            </a:r>
          </a:p>
          <a:p>
            <a:r>
              <a:rPr lang="en-US" dirty="0" smtClean="0"/>
              <a:t>Presenter: Ramesh Subramonian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Helix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is divided into partitions </a:t>
            </a:r>
            <a:r>
              <a:rPr lang="en-US" dirty="0" smtClean="0"/>
              <a:t>P1, P2, …</a:t>
            </a:r>
            <a:endParaRPr lang="en-US" dirty="0"/>
          </a:p>
          <a:p>
            <a:r>
              <a:rPr lang="en-US" dirty="0" smtClean="0"/>
              <a:t>Partitions replicated – P1 replicated as P11, P12</a:t>
            </a:r>
          </a:p>
          <a:p>
            <a:r>
              <a:rPr lang="en-US" dirty="0"/>
              <a:t>R</a:t>
            </a:r>
            <a:r>
              <a:rPr lang="en-US" dirty="0" smtClean="0"/>
              <a:t>eplicas distributed </a:t>
            </a:r>
            <a:r>
              <a:rPr lang="en-US" dirty="0"/>
              <a:t>over </a:t>
            </a:r>
            <a:r>
              <a:rPr lang="en-US" dirty="0" smtClean="0"/>
              <a:t>nodes M1, M2,… </a:t>
            </a:r>
            <a:endParaRPr lang="en-US" dirty="0"/>
          </a:p>
          <a:p>
            <a:r>
              <a:rPr lang="en-US" dirty="0" smtClean="0"/>
              <a:t>Every replica has a state e.g., master, slave, …</a:t>
            </a:r>
          </a:p>
          <a:p>
            <a:r>
              <a:rPr lang="en-US" dirty="0" smtClean="0"/>
              <a:t>Helix's responsibility </a:t>
            </a:r>
            <a:r>
              <a:rPr lang="en-US" dirty="0"/>
              <a:t>to manage the state of the replicas, subject to </a:t>
            </a:r>
            <a:r>
              <a:rPr lang="en-US" dirty="0" smtClean="0"/>
              <a:t>constraints </a:t>
            </a:r>
            <a:r>
              <a:rPr lang="en-US" dirty="0"/>
              <a:t>placed by the user at </a:t>
            </a:r>
            <a:r>
              <a:rPr lang="en-US" dirty="0" smtClean="0"/>
              <a:t>configuration </a:t>
            </a:r>
            <a:r>
              <a:rPr lang="en-US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206203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for Helix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Zookeeper group </a:t>
            </a:r>
            <a:r>
              <a:rPr lang="en-US" dirty="0"/>
              <a:t>membership and change </a:t>
            </a:r>
            <a:r>
              <a:rPr lang="en-US" dirty="0" smtClean="0"/>
              <a:t>notification used to </a:t>
            </a:r>
            <a:r>
              <a:rPr lang="en-US" dirty="0"/>
              <a:t>detect </a:t>
            </a:r>
            <a:r>
              <a:rPr lang="en-US" dirty="0" smtClean="0"/>
              <a:t>and record state </a:t>
            </a:r>
            <a:r>
              <a:rPr lang="en-US" dirty="0"/>
              <a:t>changes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Zookeper</a:t>
            </a:r>
            <a:r>
              <a:rPr lang="en-US" dirty="0" smtClean="0"/>
              <a:t> logs parsed into CSV files and loaded as tables</a:t>
            </a:r>
          </a:p>
        </p:txBody>
      </p:sp>
    </p:spTree>
    <p:extLst>
      <p:ext uri="{BB962C8B-B14F-4D97-AF65-F5344CB8AC3E}">
        <p14:creationId xmlns:p14="http://schemas.microsoft.com/office/powerpoint/2010/main" val="182546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 file</a:t>
            </a:r>
            <a:endParaRPr lang="en-US" dirty="0"/>
          </a:p>
        </p:txBody>
      </p:sp>
      <p:pic>
        <p:nvPicPr>
          <p:cNvPr id="5" name="Content Placeholder 4" descr="_helix_log_file_orig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4473" r="-4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297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log file – list of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currentState.csv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externalView.csv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healthReportDefaultPerfCounters.csv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idealState.csv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liveInstances.csv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stateModelDefStateCount.csv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messages.csv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stateModelDefStateNext.csv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8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Log File - sample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1870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094"/>
                <a:gridCol w="1058731"/>
                <a:gridCol w="1637208"/>
                <a:gridCol w="2748392"/>
                <a:gridCol w="101527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Verdana"/>
                        </a:rPr>
                        <a:t>timestamp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Verdana"/>
                        </a:rPr>
                        <a:t>partition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instanceName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sessionId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Verdana"/>
                        </a:rPr>
                        <a:t>state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1323312236368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1323312236426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1323312236530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1323312236530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1323312236561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SLAVE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1323312236561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1323312236685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SLAVE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1323312236685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1323312236685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1323312236719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SLAVE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1323312236719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SLAVE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1323312236719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OFFLINE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1323312236814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TestDB_123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express1-md_16918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ef172fe9-09ca-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4d77b05e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-15a414478ccc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SLAVE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76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database partition must have</a:t>
            </a:r>
          </a:p>
          <a:p>
            <a:pPr lvl="1"/>
            <a:r>
              <a:rPr lang="en-US" dirty="0" smtClean="0"/>
              <a:t>(ideally) 1 instance that is in state “master” </a:t>
            </a:r>
          </a:p>
          <a:p>
            <a:pPr lvl="1"/>
            <a:r>
              <a:rPr lang="en-US" dirty="0" smtClean="0"/>
              <a:t>(ideally) 2 instances that are in state “slave”</a:t>
            </a:r>
          </a:p>
          <a:p>
            <a:pPr lvl="1"/>
            <a:r>
              <a:rPr lang="en-US" dirty="0" smtClean="0"/>
              <a:t>Never more than 1 instance in state “master”</a:t>
            </a:r>
          </a:p>
          <a:p>
            <a:pPr lvl="1"/>
            <a:r>
              <a:rPr lang="en-US" dirty="0"/>
              <a:t>Never more than </a:t>
            </a:r>
            <a:r>
              <a:rPr lang="en-US" dirty="0" smtClean="0"/>
              <a:t>2 instance </a:t>
            </a:r>
            <a:r>
              <a:rPr lang="en-US" dirty="0"/>
              <a:t>in state </a:t>
            </a:r>
            <a:r>
              <a:rPr lang="en-US" dirty="0" smtClean="0"/>
              <a:t>“slave”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than R=2 slaves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3736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363"/>
                <a:gridCol w="1352529"/>
                <a:gridCol w="1896838"/>
                <a:gridCol w="319163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Time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Number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Slaves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Instance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42632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OFFLINE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10.117.58.247_12918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42796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SLAVE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10.117.58.247_12918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43124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OFFLINE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10.202.187.155_12918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43131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OFFLINE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10.220.225.153_12918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43275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SLAVE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10.220.225.153_12918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43323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SLAVE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10.202.187.155_12918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85795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MASTER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10.220.225.153_12918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842" y="4867117"/>
            <a:ext cx="7397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 “apparently” violated.</a:t>
            </a:r>
          </a:p>
          <a:p>
            <a:r>
              <a:rPr lang="en-US" sz="2400" dirty="0" smtClean="0"/>
              <a:t>Testing is an ongoing dialogue – the “</a:t>
            </a:r>
            <a:r>
              <a:rPr lang="en-US" sz="2400" dirty="0" err="1" smtClean="0"/>
              <a:t>Socractic</a:t>
            </a:r>
            <a:r>
              <a:rPr lang="en-US" sz="2400" smtClean="0"/>
              <a:t> method”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788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was it out of whack?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Slaves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1082319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35578388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16.46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179417802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82.99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7760" y="3708266"/>
            <a:ext cx="7444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83% of the time, there were 2 slaves to a partition</a:t>
            </a:r>
          </a:p>
          <a:p>
            <a:pPr algn="ctr"/>
            <a:r>
              <a:rPr lang="en-US" sz="2400" dirty="0" smtClean="0"/>
              <a:t>93% of the time, there was 1 master to a partition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" y="484857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Masters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15490456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7.164960359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200706916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92.83503964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25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 is never as simple as it seems</a:t>
            </a:r>
          </a:p>
          <a:p>
            <a:r>
              <a:rPr lang="en-US" dirty="0" smtClean="0"/>
              <a:t>Let the data talk to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5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stuff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simulation to explore search space more efficiently?</a:t>
            </a:r>
          </a:p>
          <a:p>
            <a:pPr lvl="1"/>
            <a:r>
              <a:rPr lang="en-US" dirty="0" smtClean="0"/>
              <a:t>How does one characterize difference?</a:t>
            </a:r>
          </a:p>
          <a:p>
            <a:pPr lvl="1"/>
            <a:r>
              <a:rPr lang="en-US" dirty="0" smtClean="0"/>
              <a:t>Bringing time into the equation</a:t>
            </a:r>
          </a:p>
          <a:p>
            <a:r>
              <a:rPr lang="en-US" dirty="0" smtClean="0"/>
              <a:t>Convert quasi-random testing to deterministic tests?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2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esting is an exercise in data analysis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_hammer_nail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t="13627" b="13137"/>
          <a:stretch/>
        </p:blipFill>
        <p:spPr>
          <a:xfrm>
            <a:off x="193710" y="2216945"/>
            <a:ext cx="8848236" cy="3314656"/>
          </a:xfrm>
        </p:spPr>
      </p:pic>
    </p:spTree>
    <p:extLst>
      <p:ext uri="{BB962C8B-B14F-4D97-AF65-F5344CB8AC3E}">
        <p14:creationId xmlns:p14="http://schemas.microsoft.com/office/powerpoint/2010/main" val="299841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Words - </a:t>
            </a:r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The </a:t>
            </a:r>
            <a:r>
              <a:rPr lang="en-US" i="1" dirty="0"/>
              <a:t>only </a:t>
            </a:r>
            <a:r>
              <a:rPr lang="en-US" i="1" dirty="0" smtClean="0"/>
              <a:t>effective </a:t>
            </a:r>
            <a:r>
              <a:rPr lang="en-US" i="1" dirty="0"/>
              <a:t>way to raise the </a:t>
            </a:r>
            <a:r>
              <a:rPr lang="en-US" i="1" dirty="0" smtClean="0"/>
              <a:t>confidence </a:t>
            </a:r>
            <a:r>
              <a:rPr lang="en-US" i="1" dirty="0"/>
              <a:t>level of a program </a:t>
            </a:r>
            <a:r>
              <a:rPr lang="en-US" i="1" dirty="0" smtClean="0"/>
              <a:t>significantly </a:t>
            </a:r>
            <a:r>
              <a:rPr lang="en-US" i="1" dirty="0"/>
              <a:t>is to give a convincing proof of its correctness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It </a:t>
            </a:r>
            <a:r>
              <a:rPr lang="en-US" i="1" dirty="0"/>
              <a:t>is psychologically hard in an environment that </a:t>
            </a:r>
            <a:r>
              <a:rPr lang="en-US" i="1" dirty="0" smtClean="0"/>
              <a:t>confuses </a:t>
            </a:r>
            <a:r>
              <a:rPr lang="en-US" i="1" dirty="0"/>
              <a:t>between </a:t>
            </a:r>
            <a:r>
              <a:rPr lang="en-US" b="1" i="1" u="sng" dirty="0"/>
              <a:t>love</a:t>
            </a:r>
            <a:r>
              <a:rPr lang="en-US" i="1" dirty="0"/>
              <a:t> of perfection and </a:t>
            </a:r>
            <a:r>
              <a:rPr lang="en-US" b="1" i="1" u="sng" dirty="0"/>
              <a:t>claim</a:t>
            </a:r>
            <a:r>
              <a:rPr lang="en-US" i="1" dirty="0"/>
              <a:t> of perfection </a:t>
            </a:r>
            <a:r>
              <a:rPr lang="en-US" i="1" dirty="0" smtClean="0"/>
              <a:t>and</a:t>
            </a:r>
            <a:r>
              <a:rPr lang="en-US" i="1" dirty="0"/>
              <a:t> </a:t>
            </a:r>
            <a:r>
              <a:rPr lang="en-US" i="1" dirty="0" smtClean="0"/>
              <a:t>by </a:t>
            </a:r>
            <a:r>
              <a:rPr lang="en-US" i="1" dirty="0"/>
              <a:t>blaming you for the </a:t>
            </a:r>
            <a:r>
              <a:rPr lang="en-US" i="1" dirty="0" smtClean="0"/>
              <a:t>first</a:t>
            </a:r>
            <a:r>
              <a:rPr lang="en-US" i="1" dirty="0"/>
              <a:t>, accuses you of the latter</a:t>
            </a:r>
          </a:p>
        </p:txBody>
      </p:sp>
    </p:spTree>
    <p:extLst>
      <p:ext uri="{BB962C8B-B14F-4D97-AF65-F5344CB8AC3E}">
        <p14:creationId xmlns:p14="http://schemas.microsoft.com/office/powerpoint/2010/main" val="201175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 is a column-store relational database with its own “vector” language (think APL)</a:t>
            </a:r>
          </a:p>
          <a:p>
            <a:r>
              <a:rPr lang="en-US" dirty="0" smtClean="0"/>
              <a:t>Tiny footprint: ½ MB code</a:t>
            </a:r>
          </a:p>
          <a:p>
            <a:r>
              <a:rPr lang="en-US" dirty="0" smtClean="0"/>
              <a:t>Highly optimized for single machine execution</a:t>
            </a:r>
          </a:p>
          <a:p>
            <a:pPr lvl="1"/>
            <a:r>
              <a:rPr lang="en-US" dirty="0" smtClean="0"/>
              <a:t>IPP, MKL, </a:t>
            </a:r>
            <a:r>
              <a:rPr lang="en-US" dirty="0" err="1" smtClean="0"/>
              <a:t>Cilk</a:t>
            </a:r>
            <a:r>
              <a:rPr lang="en-US" dirty="0" smtClean="0"/>
              <a:t>, multi-threaded, </a:t>
            </a:r>
            <a:r>
              <a:rPr lang="en-US" dirty="0" err="1" smtClean="0"/>
              <a:t>vectorized</a:t>
            </a:r>
            <a:r>
              <a:rPr lang="en-US" dirty="0" smtClean="0"/>
              <a:t>, GPU…</a:t>
            </a:r>
          </a:p>
          <a:p>
            <a:r>
              <a:rPr lang="en-US" dirty="0" smtClean="0"/>
              <a:t>Every operation</a:t>
            </a:r>
          </a:p>
          <a:p>
            <a:pPr lvl="1"/>
            <a:r>
              <a:rPr lang="en-US" dirty="0" smtClean="0"/>
              <a:t>Reads one or more fields from one or more tables</a:t>
            </a:r>
          </a:p>
          <a:p>
            <a:pPr lvl="1"/>
            <a:r>
              <a:rPr lang="en-US" dirty="0" smtClean="0"/>
              <a:t>Produces </a:t>
            </a:r>
          </a:p>
          <a:p>
            <a:pPr lvl="2"/>
            <a:r>
              <a:rPr lang="en-US" dirty="0" smtClean="0"/>
              <a:t>one or more fields in a single table</a:t>
            </a:r>
          </a:p>
          <a:p>
            <a:pPr lvl="2"/>
            <a:r>
              <a:rPr lang="en-US" dirty="0" smtClean="0"/>
              <a:t>Scalar value(s)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8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hift: </a:t>
            </a:r>
          </a:p>
          <a:p>
            <a:pPr lvl="1"/>
            <a:r>
              <a:rPr lang="en-US" dirty="0" smtClean="0"/>
              <a:t>T[</a:t>
            </a:r>
            <a:r>
              <a:rPr lang="en-US" dirty="0" err="1" smtClean="0"/>
              <a:t>i</a:t>
            </a:r>
            <a:r>
              <a:rPr lang="en-US" dirty="0" smtClean="0"/>
              <a:t>].f2 := T[</a:t>
            </a:r>
            <a:r>
              <a:rPr lang="en-US" dirty="0" err="1" smtClean="0"/>
              <a:t>i+n</a:t>
            </a:r>
            <a:r>
              <a:rPr lang="en-US" dirty="0" smtClean="0"/>
              <a:t>].f1</a:t>
            </a:r>
            <a:endParaRPr lang="en-US" dirty="0"/>
          </a:p>
          <a:p>
            <a:r>
              <a:rPr lang="en-US" dirty="0" err="1"/>
              <a:t>w_is_if_x_then_y_else_z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if 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fx</a:t>
            </a:r>
            <a:r>
              <a:rPr lang="en-US" dirty="0" smtClean="0"/>
              <a:t> then 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fw</a:t>
            </a:r>
            <a:r>
              <a:rPr lang="en-US" dirty="0" smtClean="0"/>
              <a:t> := 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fy</a:t>
            </a:r>
            <a:r>
              <a:rPr lang="en-US" dirty="0" smtClean="0"/>
              <a:t> else 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fw</a:t>
            </a:r>
            <a:r>
              <a:rPr lang="en-US" dirty="0" smtClean="0"/>
              <a:t> :=T[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fz</a:t>
            </a:r>
            <a:endParaRPr lang="en-US" dirty="0"/>
          </a:p>
          <a:p>
            <a:r>
              <a:rPr lang="en-US" dirty="0" smtClean="0"/>
              <a:t>sortf1f2: T f1 f2 A_ f1’ f2’</a:t>
            </a:r>
          </a:p>
          <a:p>
            <a:pPr lvl="1"/>
            <a:r>
              <a:rPr lang="en-US" dirty="0" smtClean="0"/>
              <a:t>T[</a:t>
            </a:r>
            <a:r>
              <a:rPr lang="en-US" dirty="0" err="1" smtClean="0"/>
              <a:t>i</a:t>
            </a:r>
            <a:r>
              <a:rPr lang="en-US" dirty="0" smtClean="0"/>
              <a:t>].f1’ &lt;= T[i+1].f1’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/>
              <a:t>e</a:t>
            </a:r>
            <a:r>
              <a:rPr lang="en-US" dirty="0" smtClean="0"/>
              <a:t>xists j: T[j].f1 = T[</a:t>
            </a:r>
            <a:r>
              <a:rPr lang="en-US" dirty="0" err="1" smtClean="0"/>
              <a:t>i</a:t>
            </a:r>
            <a:r>
              <a:rPr lang="en-US" dirty="0" smtClean="0"/>
              <a:t>].f1’ and T[j].f2 = T[</a:t>
            </a:r>
            <a:r>
              <a:rPr lang="en-US" dirty="0" err="1" smtClean="0"/>
              <a:t>i</a:t>
            </a:r>
            <a:r>
              <a:rPr lang="en-US" dirty="0" smtClean="0"/>
              <a:t>].f2’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4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Let your boat of life be light, packed with only what you </a:t>
            </a:r>
            <a:r>
              <a:rPr lang="en-US" dirty="0" smtClean="0"/>
              <a:t>need… You </a:t>
            </a:r>
            <a:r>
              <a:rPr lang="en-US" dirty="0"/>
              <a:t>will find the boat easier to pull then, and </a:t>
            </a:r>
            <a:r>
              <a:rPr lang="en-US" dirty="0" smtClean="0"/>
              <a:t>it will </a:t>
            </a:r>
            <a:r>
              <a:rPr lang="en-US" dirty="0"/>
              <a:t>not be so liable to upset, and it will not matter so much if it does upset; good, plain merchandise will stand </a:t>
            </a:r>
            <a:r>
              <a:rPr lang="en-US" dirty="0" smtClean="0"/>
              <a:t>water. You </a:t>
            </a:r>
            <a:r>
              <a:rPr lang="en-US" dirty="0"/>
              <a:t>will have time to think as well as to 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Three Men in a Boat, Jerome K. Jerome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6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Trinity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</a:t>
            </a:r>
          </a:p>
          <a:p>
            <a:r>
              <a:rPr lang="en-US" dirty="0" smtClean="0"/>
              <a:t>Simulate</a:t>
            </a:r>
          </a:p>
          <a:p>
            <a:r>
              <a:rPr lang="en-US" dirty="0" smtClean="0"/>
              <a:t>Analyze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 descr="_smog_certifi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14" y="2808984"/>
            <a:ext cx="4890686" cy="366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7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Log files, HTTP proxies, journaling triggers</a:t>
            </a:r>
          </a:p>
          <a:p>
            <a:r>
              <a:rPr lang="en-US" dirty="0" smtClean="0"/>
              <a:t>Tracers</a:t>
            </a:r>
          </a:p>
          <a:p>
            <a:pPr lvl="1"/>
            <a:r>
              <a:rPr lang="en-US" dirty="0" smtClean="0"/>
              <a:t>Leave footprints behind but tread gently</a:t>
            </a:r>
            <a:endParaRPr lang="en-US" dirty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“Heisenberg’s Uncertainty Principle”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3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the system</a:t>
            </a:r>
          </a:p>
          <a:p>
            <a:pPr lvl="1"/>
            <a:r>
              <a:rPr lang="en-US" dirty="0" smtClean="0"/>
              <a:t>Production usage =&gt; realistic stress</a:t>
            </a:r>
          </a:p>
          <a:p>
            <a:pPr lvl="1"/>
            <a:r>
              <a:rPr lang="en-US" dirty="0" smtClean="0"/>
              <a:t>Chaos Monkey style random walks</a:t>
            </a:r>
          </a:p>
          <a:p>
            <a:pPr lvl="1"/>
            <a:r>
              <a:rPr lang="en-US" dirty="0" smtClean="0"/>
              <a:t>Traditional action-reaction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6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the data from the various probes</a:t>
            </a:r>
          </a:p>
          <a:p>
            <a:r>
              <a:rPr lang="en-US" dirty="0" smtClean="0"/>
              <a:t>Parse and load it into a relational database</a:t>
            </a:r>
          </a:p>
          <a:p>
            <a:r>
              <a:rPr lang="en-US" dirty="0" smtClean="0"/>
              <a:t>Express desired system behavior as invariants</a:t>
            </a:r>
          </a:p>
          <a:p>
            <a:r>
              <a:rPr lang="en-US" dirty="0" smtClean="0"/>
              <a:t>Invariants can be</a:t>
            </a:r>
          </a:p>
          <a:p>
            <a:pPr lvl="1"/>
            <a:r>
              <a:rPr lang="en-US" dirty="0" smtClean="0"/>
              <a:t>Performance related</a:t>
            </a:r>
          </a:p>
          <a:p>
            <a:pPr lvl="1"/>
            <a:r>
              <a:rPr lang="en-US" dirty="0" smtClean="0"/>
              <a:t>Correctness related</a:t>
            </a:r>
          </a:p>
          <a:p>
            <a:pPr lvl="1"/>
            <a:r>
              <a:rPr lang="en-US" dirty="0" smtClean="0"/>
              <a:t>Negative statements e.g., this should </a:t>
            </a:r>
            <a:r>
              <a:rPr lang="en-US" b="1" u="sng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4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Data Driven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“Knowledge Management”</a:t>
            </a:r>
          </a:p>
          <a:p>
            <a:pPr lvl="1"/>
            <a:r>
              <a:rPr lang="en-US" dirty="0" smtClean="0"/>
              <a:t>You can’t have a bug if you don’t have a spec</a:t>
            </a:r>
          </a:p>
          <a:p>
            <a:r>
              <a:rPr lang="en-US" dirty="0" smtClean="0"/>
              <a:t>“Provability”</a:t>
            </a:r>
          </a:p>
          <a:p>
            <a:pPr lvl="1"/>
            <a:r>
              <a:rPr lang="en-US" dirty="0" smtClean="0"/>
              <a:t>Useful when bugs are hard to reproduce</a:t>
            </a:r>
          </a:p>
          <a:p>
            <a:r>
              <a:rPr lang="en-US" dirty="0" smtClean="0"/>
              <a:t>Usable in production</a:t>
            </a:r>
          </a:p>
          <a:p>
            <a:r>
              <a:rPr lang="en-US" dirty="0" smtClean="0"/>
              <a:t>Production usage provides</a:t>
            </a:r>
            <a:br>
              <a:rPr lang="en-US" dirty="0" smtClean="0"/>
            </a:br>
            <a:r>
              <a:rPr lang="en-US" dirty="0" smtClean="0"/>
              <a:t>inputs for testing analyses</a:t>
            </a:r>
          </a:p>
          <a:p>
            <a:endParaRPr lang="en-US" dirty="0" smtClean="0"/>
          </a:p>
        </p:txBody>
      </p:sp>
      <p:pic>
        <p:nvPicPr>
          <p:cNvPr id="4" name="Picture 3" descr="_engine_ligh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6" t="22251" r="5534" b="23625"/>
          <a:stretch/>
        </p:blipFill>
        <p:spPr>
          <a:xfrm>
            <a:off x="5723466" y="3757083"/>
            <a:ext cx="2963334" cy="13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Data Driven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439" cy="4525963"/>
          </a:xfrm>
        </p:spPr>
        <p:txBody>
          <a:bodyPr/>
          <a:lstStyle/>
          <a:p>
            <a:r>
              <a:rPr lang="en-US" dirty="0" smtClean="0"/>
              <a:t>Ease of acquiring data with sufficient fidelity</a:t>
            </a:r>
          </a:p>
          <a:p>
            <a:r>
              <a:rPr lang="en-US" dirty="0" smtClean="0"/>
              <a:t>Requiring engineers to emit the right “signals”</a:t>
            </a:r>
          </a:p>
          <a:p>
            <a:r>
              <a:rPr lang="en-US" dirty="0" smtClean="0"/>
              <a:t>Need to be creative to push system to its limits</a:t>
            </a:r>
          </a:p>
          <a:p>
            <a:endParaRPr lang="en-US" dirty="0" smtClean="0"/>
          </a:p>
          <a:p>
            <a:r>
              <a:rPr lang="en-US" dirty="0" smtClean="0"/>
              <a:t>Most significantly, requires a cultural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Your partners – architects, engineers, product managers – should not be afraid of being challenged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5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Use Case - Helix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Helix </a:t>
            </a:r>
            <a:r>
              <a:rPr lang="en-US" dirty="0"/>
              <a:t>is a generic </a:t>
            </a:r>
            <a:r>
              <a:rPr lang="en-US" i="1" dirty="0"/>
              <a:t>cluster management</a:t>
            </a:r>
            <a:r>
              <a:rPr lang="en-US" dirty="0"/>
              <a:t> framework used for the automatic management of partitioned, replicated and distributed resources hosted on a cluster of </a:t>
            </a:r>
            <a:r>
              <a:rPr lang="en-US" dirty="0" smtClean="0"/>
              <a:t>nodes. (SOCC 2012)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http://helix.incubator.apache.org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Used at LinkedIn for:</a:t>
            </a:r>
          </a:p>
          <a:p>
            <a:pPr lvl="1"/>
            <a:r>
              <a:rPr lang="en-US" dirty="0" smtClean="0"/>
              <a:t>Distributed Data Serving Platform (SIGMOD 2013)</a:t>
            </a:r>
          </a:p>
          <a:p>
            <a:pPr lvl="1"/>
            <a:r>
              <a:rPr lang="en-US" dirty="0" smtClean="0"/>
              <a:t>Search as a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6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1140</Words>
  <Application>Microsoft Macintosh PowerPoint</Application>
  <PresentationFormat>On-screen Show (4:3)</PresentationFormat>
  <Paragraphs>242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 Data Veritas –  Data Driven Testing for  Distributed Systems</vt:lpstr>
      <vt:lpstr>Testing is an exercise in data analysis </vt:lpstr>
      <vt:lpstr>The Holy Trinity of Testing</vt:lpstr>
      <vt:lpstr>Instrumentation</vt:lpstr>
      <vt:lpstr>Simulation</vt:lpstr>
      <vt:lpstr>Analysis</vt:lpstr>
      <vt:lpstr>Advantages of Data Driven Testing</vt:lpstr>
      <vt:lpstr>Weaknesses of Data Driven Testing</vt:lpstr>
      <vt:lpstr>Specific Use Case - Helix</vt:lpstr>
      <vt:lpstr>Overview of Helix</vt:lpstr>
      <vt:lpstr>Instrumentation for Helix</vt:lpstr>
      <vt:lpstr>Initial log file</vt:lpstr>
      <vt:lpstr>Structured log file – list of tables</vt:lpstr>
      <vt:lpstr>Structured Log File - sample</vt:lpstr>
      <vt:lpstr>Example Invariant</vt:lpstr>
      <vt:lpstr>No more than R=2 slaves</vt:lpstr>
      <vt:lpstr>How long was it out of whack?</vt:lpstr>
      <vt:lpstr>Moral of the story?</vt:lpstr>
      <vt:lpstr>More stuff to do</vt:lpstr>
      <vt:lpstr>Last Words - Dijkstra</vt:lpstr>
      <vt:lpstr>Appendix: Q</vt:lpstr>
      <vt:lpstr>Examples of Q operators</vt:lpstr>
      <vt:lpstr>Why Q?</vt:lpstr>
    </vt:vector>
  </TitlesOfParts>
  <Company>LinkedIn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Data Veritas Data Driven Testing for  Distributed Systems</dc:title>
  <dc:creator>Ramesh Subramonian</dc:creator>
  <cp:lastModifiedBy>Ramesh Subramonian</cp:lastModifiedBy>
  <cp:revision>22</cp:revision>
  <dcterms:created xsi:type="dcterms:W3CDTF">2013-06-20T14:15:37Z</dcterms:created>
  <dcterms:modified xsi:type="dcterms:W3CDTF">2013-07-12T20:51:36Z</dcterms:modified>
</cp:coreProperties>
</file>